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79" r:id="rId2"/>
    <p:sldId id="259" r:id="rId3"/>
    <p:sldId id="265" r:id="rId4"/>
    <p:sldId id="267" r:id="rId5"/>
    <p:sldId id="282" r:id="rId6"/>
    <p:sldId id="277" r:id="rId7"/>
    <p:sldId id="272" r:id="rId8"/>
    <p:sldId id="273" r:id="rId9"/>
    <p:sldId id="261" r:id="rId10"/>
    <p:sldId id="274" r:id="rId11"/>
    <p:sldId id="278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D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590" autoAdjust="0"/>
  </p:normalViewPr>
  <p:slideViewPr>
    <p:cSldViewPr>
      <p:cViewPr>
        <p:scale>
          <a:sx n="77" d="100"/>
          <a:sy n="77" d="100"/>
        </p:scale>
        <p:origin x="-115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23F0B-85B9-40F8-8926-8FEAB2CAD73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F680C-2591-4D08-978A-C05F4F1C7DB1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Social Capital</a:t>
          </a:r>
          <a:endParaRPr lang="en-US" dirty="0"/>
        </a:p>
      </dgm:t>
    </dgm:pt>
    <dgm:pt modelId="{19463E92-36F0-4F4F-9C5A-FEFE9DC8CE95}" type="parTrans" cxnId="{60D069D2-216F-4D83-84C9-24C68BA93792}">
      <dgm:prSet/>
      <dgm:spPr/>
      <dgm:t>
        <a:bodyPr/>
        <a:lstStyle/>
        <a:p>
          <a:endParaRPr lang="en-US"/>
        </a:p>
      </dgm:t>
    </dgm:pt>
    <dgm:pt modelId="{B7F163B3-088B-4CE6-A6BF-E561A048E642}" type="sibTrans" cxnId="{60D069D2-216F-4D83-84C9-24C68BA93792}">
      <dgm:prSet/>
      <dgm:spPr/>
      <dgm:t>
        <a:bodyPr/>
        <a:lstStyle/>
        <a:p>
          <a:endParaRPr lang="en-US"/>
        </a:p>
      </dgm:t>
    </dgm:pt>
    <dgm:pt modelId="{720F44C3-ED81-45E5-AB94-83DEE17644C7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Cultural Capital</a:t>
          </a:r>
          <a:endParaRPr lang="en-US" dirty="0"/>
        </a:p>
      </dgm:t>
    </dgm:pt>
    <dgm:pt modelId="{1B3EB7F7-CC2F-4771-9267-4DDDCA1A672B}" type="parTrans" cxnId="{046AAA2D-3283-4535-9536-4693D5A40635}">
      <dgm:prSet/>
      <dgm:spPr/>
      <dgm:t>
        <a:bodyPr/>
        <a:lstStyle/>
        <a:p>
          <a:endParaRPr lang="en-US"/>
        </a:p>
      </dgm:t>
    </dgm:pt>
    <dgm:pt modelId="{DC5A92B0-AB21-4C49-AEB3-5838C0A96C60}" type="sibTrans" cxnId="{046AAA2D-3283-4535-9536-4693D5A40635}">
      <dgm:prSet/>
      <dgm:spPr/>
      <dgm:t>
        <a:bodyPr/>
        <a:lstStyle/>
        <a:p>
          <a:endParaRPr lang="en-US"/>
        </a:p>
      </dgm:t>
    </dgm:pt>
    <dgm:pt modelId="{1A389BC7-ED9D-4277-9AF4-FD3F94EB5CF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Sociocultural  Learning</a:t>
          </a:r>
          <a:endParaRPr lang="en-US" dirty="0"/>
        </a:p>
      </dgm:t>
    </dgm:pt>
    <dgm:pt modelId="{B5DA7749-936F-4C48-A059-CCF8D0FCE41B}" type="parTrans" cxnId="{327E0CA0-8B16-4FF5-9207-96AA88E9E1B8}">
      <dgm:prSet/>
      <dgm:spPr/>
      <dgm:t>
        <a:bodyPr/>
        <a:lstStyle/>
        <a:p>
          <a:endParaRPr lang="en-US"/>
        </a:p>
      </dgm:t>
    </dgm:pt>
    <dgm:pt modelId="{346C1F8D-1793-496F-AE56-A0B31B9803D3}" type="sibTrans" cxnId="{327E0CA0-8B16-4FF5-9207-96AA88E9E1B8}">
      <dgm:prSet/>
      <dgm:spPr/>
      <dgm:t>
        <a:bodyPr/>
        <a:lstStyle/>
        <a:p>
          <a:endParaRPr lang="en-US"/>
        </a:p>
      </dgm:t>
    </dgm:pt>
    <dgm:pt modelId="{0AF8B2EA-7477-45AC-9C1E-6CA7BC712E5C}">
      <dgm:prSet phldrT="[Text]"/>
      <dgm:spPr/>
      <dgm:t>
        <a:bodyPr/>
        <a:lstStyle/>
        <a:p>
          <a:r>
            <a:rPr lang="en-US" dirty="0" smtClean="0"/>
            <a:t>Critical Race Theory </a:t>
          </a:r>
          <a:endParaRPr lang="en-US" dirty="0"/>
        </a:p>
      </dgm:t>
    </dgm:pt>
    <dgm:pt modelId="{0AE526FF-9DD0-4790-8337-7D9EE6215B3D}" type="parTrans" cxnId="{32E8142C-D5FB-4550-8297-3396AFFC331E}">
      <dgm:prSet/>
      <dgm:spPr/>
      <dgm:t>
        <a:bodyPr/>
        <a:lstStyle/>
        <a:p>
          <a:endParaRPr lang="en-US"/>
        </a:p>
      </dgm:t>
    </dgm:pt>
    <dgm:pt modelId="{565F5E23-B562-4AFD-8258-CEF3C870C592}" type="sibTrans" cxnId="{32E8142C-D5FB-4550-8297-3396AFFC331E}">
      <dgm:prSet/>
      <dgm:spPr/>
      <dgm:t>
        <a:bodyPr/>
        <a:lstStyle/>
        <a:p>
          <a:endParaRPr lang="en-US"/>
        </a:p>
      </dgm:t>
    </dgm:pt>
    <dgm:pt modelId="{A02EE45D-D3D4-49FF-BC76-921584271AC1}" type="pres">
      <dgm:prSet presAssocID="{86E23F0B-85B9-40F8-8926-8FEAB2CAD7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2CA7DA-3CF1-48CE-AA38-402DA16F981A}" type="pres">
      <dgm:prSet presAssocID="{8FFF680C-2591-4D08-978A-C05F4F1C7DB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15A98-257B-4D8C-A9FD-C93BCC08527A}" type="pres">
      <dgm:prSet presAssocID="{8FFF680C-2591-4D08-978A-C05F4F1C7DB1}" presName="spNode" presStyleCnt="0"/>
      <dgm:spPr/>
    </dgm:pt>
    <dgm:pt modelId="{80321088-DC05-43F3-B110-B88425952442}" type="pres">
      <dgm:prSet presAssocID="{B7F163B3-088B-4CE6-A6BF-E561A048E64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D84396B7-B0EB-438F-AFBE-18E2641EC5EE}" type="pres">
      <dgm:prSet presAssocID="{720F44C3-ED81-45E5-AB94-83DEE17644C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819B3-04A4-4721-AD96-1210D07A462D}" type="pres">
      <dgm:prSet presAssocID="{720F44C3-ED81-45E5-AB94-83DEE17644C7}" presName="spNode" presStyleCnt="0"/>
      <dgm:spPr/>
    </dgm:pt>
    <dgm:pt modelId="{63411601-8036-4501-AE97-A548C6BEB11C}" type="pres">
      <dgm:prSet presAssocID="{DC5A92B0-AB21-4C49-AEB3-5838C0A96C60}" presName="sibTrans" presStyleLbl="sibTrans1D1" presStyleIdx="1" presStyleCnt="4"/>
      <dgm:spPr/>
      <dgm:t>
        <a:bodyPr/>
        <a:lstStyle/>
        <a:p>
          <a:endParaRPr lang="en-US"/>
        </a:p>
      </dgm:t>
    </dgm:pt>
    <dgm:pt modelId="{53CD6C71-1C7A-49F1-A458-D81CAF874799}" type="pres">
      <dgm:prSet presAssocID="{1A389BC7-ED9D-4277-9AF4-FD3F94EB5C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D1C07-AF75-4890-B47B-6BA199E7ADAC}" type="pres">
      <dgm:prSet presAssocID="{1A389BC7-ED9D-4277-9AF4-FD3F94EB5CF4}" presName="spNode" presStyleCnt="0"/>
      <dgm:spPr/>
    </dgm:pt>
    <dgm:pt modelId="{97213C89-4397-49AA-8922-7FC2074F3578}" type="pres">
      <dgm:prSet presAssocID="{346C1F8D-1793-496F-AE56-A0B31B9803D3}" presName="sibTrans" presStyleLbl="sibTrans1D1" presStyleIdx="2" presStyleCnt="4"/>
      <dgm:spPr/>
      <dgm:t>
        <a:bodyPr/>
        <a:lstStyle/>
        <a:p>
          <a:endParaRPr lang="en-US"/>
        </a:p>
      </dgm:t>
    </dgm:pt>
    <dgm:pt modelId="{92BF9A5C-0ED6-4286-B6F5-84DC4A186FF5}" type="pres">
      <dgm:prSet presAssocID="{0AF8B2EA-7477-45AC-9C1E-6CA7BC712E5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92571-4281-4633-AE04-E1C4B024C973}" type="pres">
      <dgm:prSet presAssocID="{0AF8B2EA-7477-45AC-9C1E-6CA7BC712E5C}" presName="spNode" presStyleCnt="0"/>
      <dgm:spPr/>
    </dgm:pt>
    <dgm:pt modelId="{2D228E23-F999-4D1B-86E1-D4CE6429C5A3}" type="pres">
      <dgm:prSet presAssocID="{565F5E23-B562-4AFD-8258-CEF3C870C592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6F3EBCF3-E5FF-42E3-97A2-0FEA0BBF96C3}" type="presOf" srcId="{346C1F8D-1793-496F-AE56-A0B31B9803D3}" destId="{97213C89-4397-49AA-8922-7FC2074F3578}" srcOrd="0" destOrd="0" presId="urn:microsoft.com/office/officeart/2005/8/layout/cycle6"/>
    <dgm:cxn modelId="{DAF34A6D-7A55-4F3F-A954-684628215CF4}" type="presOf" srcId="{DC5A92B0-AB21-4C49-AEB3-5838C0A96C60}" destId="{63411601-8036-4501-AE97-A548C6BEB11C}" srcOrd="0" destOrd="0" presId="urn:microsoft.com/office/officeart/2005/8/layout/cycle6"/>
    <dgm:cxn modelId="{B702AE5C-D5C8-4652-866D-B9592D412A64}" type="presOf" srcId="{8FFF680C-2591-4D08-978A-C05F4F1C7DB1}" destId="{032CA7DA-3CF1-48CE-AA38-402DA16F981A}" srcOrd="0" destOrd="0" presId="urn:microsoft.com/office/officeart/2005/8/layout/cycle6"/>
    <dgm:cxn modelId="{F84A6862-3AB4-475C-B33F-36EC1529C260}" type="presOf" srcId="{B7F163B3-088B-4CE6-A6BF-E561A048E642}" destId="{80321088-DC05-43F3-B110-B88425952442}" srcOrd="0" destOrd="0" presId="urn:microsoft.com/office/officeart/2005/8/layout/cycle6"/>
    <dgm:cxn modelId="{A04BC3AF-BE85-4441-B4BB-BE6CD173284D}" type="presOf" srcId="{1A389BC7-ED9D-4277-9AF4-FD3F94EB5CF4}" destId="{53CD6C71-1C7A-49F1-A458-D81CAF874799}" srcOrd="0" destOrd="0" presId="urn:microsoft.com/office/officeart/2005/8/layout/cycle6"/>
    <dgm:cxn modelId="{046AAA2D-3283-4535-9536-4693D5A40635}" srcId="{86E23F0B-85B9-40F8-8926-8FEAB2CAD737}" destId="{720F44C3-ED81-45E5-AB94-83DEE17644C7}" srcOrd="1" destOrd="0" parTransId="{1B3EB7F7-CC2F-4771-9267-4DDDCA1A672B}" sibTransId="{DC5A92B0-AB21-4C49-AEB3-5838C0A96C60}"/>
    <dgm:cxn modelId="{32E8142C-D5FB-4550-8297-3396AFFC331E}" srcId="{86E23F0B-85B9-40F8-8926-8FEAB2CAD737}" destId="{0AF8B2EA-7477-45AC-9C1E-6CA7BC712E5C}" srcOrd="3" destOrd="0" parTransId="{0AE526FF-9DD0-4790-8337-7D9EE6215B3D}" sibTransId="{565F5E23-B562-4AFD-8258-CEF3C870C592}"/>
    <dgm:cxn modelId="{60D069D2-216F-4D83-84C9-24C68BA93792}" srcId="{86E23F0B-85B9-40F8-8926-8FEAB2CAD737}" destId="{8FFF680C-2591-4D08-978A-C05F4F1C7DB1}" srcOrd="0" destOrd="0" parTransId="{19463E92-36F0-4F4F-9C5A-FEFE9DC8CE95}" sibTransId="{B7F163B3-088B-4CE6-A6BF-E561A048E642}"/>
    <dgm:cxn modelId="{FC9A57B3-6A8A-4FCF-90FF-6B9E8DBA9157}" type="presOf" srcId="{720F44C3-ED81-45E5-AB94-83DEE17644C7}" destId="{D84396B7-B0EB-438F-AFBE-18E2641EC5EE}" srcOrd="0" destOrd="0" presId="urn:microsoft.com/office/officeart/2005/8/layout/cycle6"/>
    <dgm:cxn modelId="{327E0CA0-8B16-4FF5-9207-96AA88E9E1B8}" srcId="{86E23F0B-85B9-40F8-8926-8FEAB2CAD737}" destId="{1A389BC7-ED9D-4277-9AF4-FD3F94EB5CF4}" srcOrd="2" destOrd="0" parTransId="{B5DA7749-936F-4C48-A059-CCF8D0FCE41B}" sibTransId="{346C1F8D-1793-496F-AE56-A0B31B9803D3}"/>
    <dgm:cxn modelId="{73DFEBB7-B32B-42A7-B49F-81AF65398478}" type="presOf" srcId="{86E23F0B-85B9-40F8-8926-8FEAB2CAD737}" destId="{A02EE45D-D3D4-49FF-BC76-921584271AC1}" srcOrd="0" destOrd="0" presId="urn:microsoft.com/office/officeart/2005/8/layout/cycle6"/>
    <dgm:cxn modelId="{0DB968A5-87A7-4C0B-9A64-C4BC69FE2664}" type="presOf" srcId="{0AF8B2EA-7477-45AC-9C1E-6CA7BC712E5C}" destId="{92BF9A5C-0ED6-4286-B6F5-84DC4A186FF5}" srcOrd="0" destOrd="0" presId="urn:microsoft.com/office/officeart/2005/8/layout/cycle6"/>
    <dgm:cxn modelId="{D759AA43-F095-43D0-A4C9-BA3426E61C2E}" type="presOf" srcId="{565F5E23-B562-4AFD-8258-CEF3C870C592}" destId="{2D228E23-F999-4D1B-86E1-D4CE6429C5A3}" srcOrd="0" destOrd="0" presId="urn:microsoft.com/office/officeart/2005/8/layout/cycle6"/>
    <dgm:cxn modelId="{CF1F9567-53BD-4DC2-975A-D634655DD26B}" type="presParOf" srcId="{A02EE45D-D3D4-49FF-BC76-921584271AC1}" destId="{032CA7DA-3CF1-48CE-AA38-402DA16F981A}" srcOrd="0" destOrd="0" presId="urn:microsoft.com/office/officeart/2005/8/layout/cycle6"/>
    <dgm:cxn modelId="{1F99AE06-9B66-431D-946E-B67608B6EF52}" type="presParOf" srcId="{A02EE45D-D3D4-49FF-BC76-921584271AC1}" destId="{63315A98-257B-4D8C-A9FD-C93BCC08527A}" srcOrd="1" destOrd="0" presId="urn:microsoft.com/office/officeart/2005/8/layout/cycle6"/>
    <dgm:cxn modelId="{2425F2FD-8665-4146-845A-F438B8D90F3D}" type="presParOf" srcId="{A02EE45D-D3D4-49FF-BC76-921584271AC1}" destId="{80321088-DC05-43F3-B110-B88425952442}" srcOrd="2" destOrd="0" presId="urn:microsoft.com/office/officeart/2005/8/layout/cycle6"/>
    <dgm:cxn modelId="{960D05C4-96A3-4666-8F7E-795AB2F4E78C}" type="presParOf" srcId="{A02EE45D-D3D4-49FF-BC76-921584271AC1}" destId="{D84396B7-B0EB-438F-AFBE-18E2641EC5EE}" srcOrd="3" destOrd="0" presId="urn:microsoft.com/office/officeart/2005/8/layout/cycle6"/>
    <dgm:cxn modelId="{85E9ECDD-8238-4A54-AB6D-752A45EAD1B5}" type="presParOf" srcId="{A02EE45D-D3D4-49FF-BC76-921584271AC1}" destId="{F78819B3-04A4-4721-AD96-1210D07A462D}" srcOrd="4" destOrd="0" presId="urn:microsoft.com/office/officeart/2005/8/layout/cycle6"/>
    <dgm:cxn modelId="{D8914BF5-7BAC-482A-9E13-562D6E7DEF20}" type="presParOf" srcId="{A02EE45D-D3D4-49FF-BC76-921584271AC1}" destId="{63411601-8036-4501-AE97-A548C6BEB11C}" srcOrd="5" destOrd="0" presId="urn:microsoft.com/office/officeart/2005/8/layout/cycle6"/>
    <dgm:cxn modelId="{5F556B13-7EC3-40FF-B906-AED4001D8987}" type="presParOf" srcId="{A02EE45D-D3D4-49FF-BC76-921584271AC1}" destId="{53CD6C71-1C7A-49F1-A458-D81CAF874799}" srcOrd="6" destOrd="0" presId="urn:microsoft.com/office/officeart/2005/8/layout/cycle6"/>
    <dgm:cxn modelId="{E33944ED-49F0-4CC4-8B2C-FBAFC620258B}" type="presParOf" srcId="{A02EE45D-D3D4-49FF-BC76-921584271AC1}" destId="{F84D1C07-AF75-4890-B47B-6BA199E7ADAC}" srcOrd="7" destOrd="0" presId="urn:microsoft.com/office/officeart/2005/8/layout/cycle6"/>
    <dgm:cxn modelId="{DDEF6143-F94C-4B47-8C31-2BAFC1E05653}" type="presParOf" srcId="{A02EE45D-D3D4-49FF-BC76-921584271AC1}" destId="{97213C89-4397-49AA-8922-7FC2074F3578}" srcOrd="8" destOrd="0" presId="urn:microsoft.com/office/officeart/2005/8/layout/cycle6"/>
    <dgm:cxn modelId="{D95E7603-5F82-4F64-9C6C-1B0BDB45A7A6}" type="presParOf" srcId="{A02EE45D-D3D4-49FF-BC76-921584271AC1}" destId="{92BF9A5C-0ED6-4286-B6F5-84DC4A186FF5}" srcOrd="9" destOrd="0" presId="urn:microsoft.com/office/officeart/2005/8/layout/cycle6"/>
    <dgm:cxn modelId="{FDDF92C0-BDD0-4D2D-B030-1A6D540E426F}" type="presParOf" srcId="{A02EE45D-D3D4-49FF-BC76-921584271AC1}" destId="{42D92571-4281-4633-AE04-E1C4B024C973}" srcOrd="10" destOrd="0" presId="urn:microsoft.com/office/officeart/2005/8/layout/cycle6"/>
    <dgm:cxn modelId="{0D353283-27F5-4704-B744-CAFF855D8B58}" type="presParOf" srcId="{A02EE45D-D3D4-49FF-BC76-921584271AC1}" destId="{2D228E23-F999-4D1B-86E1-D4CE6429C5A3}" srcOrd="11" destOrd="0" presId="urn:microsoft.com/office/officeart/2005/8/layout/cycle6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CA7DA-3CF1-48CE-AA38-402DA16F981A}">
      <dsp:nvSpPr>
        <dsp:cNvPr id="0" name=""/>
        <dsp:cNvSpPr/>
      </dsp:nvSpPr>
      <dsp:spPr>
        <a:xfrm>
          <a:off x="2707555" y="1308"/>
          <a:ext cx="1823888" cy="1185527"/>
        </a:xfrm>
        <a:prstGeom prst="round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Social Capital</a:t>
          </a:r>
          <a:endParaRPr lang="en-US" sz="1900" kern="1200" dirty="0"/>
        </a:p>
      </dsp:txBody>
      <dsp:txXfrm>
        <a:off x="2765428" y="59181"/>
        <a:ext cx="1708142" cy="1069781"/>
      </dsp:txXfrm>
    </dsp:sp>
    <dsp:sp modelId="{80321088-DC05-43F3-B110-B88425952442}">
      <dsp:nvSpPr>
        <dsp:cNvPr id="0" name=""/>
        <dsp:cNvSpPr/>
      </dsp:nvSpPr>
      <dsp:spPr>
        <a:xfrm>
          <a:off x="1660872" y="594072"/>
          <a:ext cx="3917254" cy="3917254"/>
        </a:xfrm>
        <a:custGeom>
          <a:avLst/>
          <a:gdLst/>
          <a:ahLst/>
          <a:cxnLst/>
          <a:rect l="0" t="0" r="0" b="0"/>
          <a:pathLst>
            <a:path>
              <a:moveTo>
                <a:pt x="2883709" y="232231"/>
              </a:moveTo>
              <a:arcTo wR="1958627" hR="1958627" stAng="17891067" swAng="26258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396B7-B0EB-438F-AFBE-18E2641EC5EE}">
      <dsp:nvSpPr>
        <dsp:cNvPr id="0" name=""/>
        <dsp:cNvSpPr/>
      </dsp:nvSpPr>
      <dsp:spPr>
        <a:xfrm>
          <a:off x="4666183" y="1959936"/>
          <a:ext cx="1823888" cy="1185527"/>
        </a:xfrm>
        <a:prstGeom prst="roundRect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Cultural Capital</a:t>
          </a:r>
          <a:endParaRPr lang="en-US" sz="1900" kern="1200" dirty="0"/>
        </a:p>
      </dsp:txBody>
      <dsp:txXfrm>
        <a:off x="4724056" y="2017809"/>
        <a:ext cx="1708142" cy="1069781"/>
      </dsp:txXfrm>
    </dsp:sp>
    <dsp:sp modelId="{63411601-8036-4501-AE97-A548C6BEB11C}">
      <dsp:nvSpPr>
        <dsp:cNvPr id="0" name=""/>
        <dsp:cNvSpPr/>
      </dsp:nvSpPr>
      <dsp:spPr>
        <a:xfrm>
          <a:off x="1660872" y="594072"/>
          <a:ext cx="3917254" cy="3917254"/>
        </a:xfrm>
        <a:custGeom>
          <a:avLst/>
          <a:gdLst/>
          <a:ahLst/>
          <a:cxnLst/>
          <a:rect l="0" t="0" r="0" b="0"/>
          <a:pathLst>
            <a:path>
              <a:moveTo>
                <a:pt x="3820847" y="2565551"/>
              </a:moveTo>
              <a:arcTo wR="1958627" hR="1958627" stAng="1083092" swAng="26258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D6C71-1C7A-49F1-A458-D81CAF874799}">
      <dsp:nvSpPr>
        <dsp:cNvPr id="0" name=""/>
        <dsp:cNvSpPr/>
      </dsp:nvSpPr>
      <dsp:spPr>
        <a:xfrm>
          <a:off x="2707555" y="3918563"/>
          <a:ext cx="1823888" cy="1185527"/>
        </a:xfrm>
        <a:prstGeom prst="round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Sociocultural  Learning</a:t>
          </a:r>
          <a:endParaRPr lang="en-US" sz="1900" kern="1200" dirty="0"/>
        </a:p>
      </dsp:txBody>
      <dsp:txXfrm>
        <a:off x="2765428" y="3976436"/>
        <a:ext cx="1708142" cy="1069781"/>
      </dsp:txXfrm>
    </dsp:sp>
    <dsp:sp modelId="{97213C89-4397-49AA-8922-7FC2074F3578}">
      <dsp:nvSpPr>
        <dsp:cNvPr id="0" name=""/>
        <dsp:cNvSpPr/>
      </dsp:nvSpPr>
      <dsp:spPr>
        <a:xfrm>
          <a:off x="1660872" y="594072"/>
          <a:ext cx="3917254" cy="3917254"/>
        </a:xfrm>
        <a:custGeom>
          <a:avLst/>
          <a:gdLst/>
          <a:ahLst/>
          <a:cxnLst/>
          <a:rect l="0" t="0" r="0" b="0"/>
          <a:pathLst>
            <a:path>
              <a:moveTo>
                <a:pt x="1033545" y="3685023"/>
              </a:moveTo>
              <a:arcTo wR="1958627" hR="1958627" stAng="7091067" swAng="26258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F9A5C-0ED6-4286-B6F5-84DC4A186FF5}">
      <dsp:nvSpPr>
        <dsp:cNvPr id="0" name=""/>
        <dsp:cNvSpPr/>
      </dsp:nvSpPr>
      <dsp:spPr>
        <a:xfrm>
          <a:off x="748928" y="1959936"/>
          <a:ext cx="1823888" cy="1185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Critical Race Theory </a:t>
          </a:r>
          <a:endParaRPr lang="en-US" sz="1900" kern="1200" dirty="0"/>
        </a:p>
      </dsp:txBody>
      <dsp:txXfrm>
        <a:off x="806801" y="2017809"/>
        <a:ext cx="1708142" cy="1069781"/>
      </dsp:txXfrm>
    </dsp:sp>
    <dsp:sp modelId="{2D228E23-F999-4D1B-86E1-D4CE6429C5A3}">
      <dsp:nvSpPr>
        <dsp:cNvPr id="0" name=""/>
        <dsp:cNvSpPr/>
      </dsp:nvSpPr>
      <dsp:spPr>
        <a:xfrm>
          <a:off x="1660872" y="594072"/>
          <a:ext cx="3917254" cy="3917254"/>
        </a:xfrm>
        <a:custGeom>
          <a:avLst/>
          <a:gdLst/>
          <a:ahLst/>
          <a:cxnLst/>
          <a:rect l="0" t="0" r="0" b="0"/>
          <a:pathLst>
            <a:path>
              <a:moveTo>
                <a:pt x="96407" y="1351703"/>
              </a:moveTo>
              <a:arcTo wR="1958627" hR="1958627" stAng="11883092" swAng="26258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C7D06-67C7-4F8E-8F44-52168D5029D0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21B22-F665-4E7A-AA5E-944F750D7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21B22-F665-4E7A-AA5E-944F750D7B4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BED364-CD85-4CB2-ACB7-B23E0735D80F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B6179F-02AC-4D84-9E8B-1D4C7B4347E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14599"/>
          </a:xfrm>
        </p:spPr>
        <p:txBody>
          <a:bodyPr/>
          <a:lstStyle/>
          <a:p>
            <a:r>
              <a:rPr lang="en-US" dirty="0">
                <a:solidFill>
                  <a:srgbClr val="464646"/>
                </a:solidFill>
              </a:rPr>
              <a:t>Using Social and Cultural Capital to Navigate Doctoral Completion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057400"/>
          </a:xfrm>
        </p:spPr>
        <p:txBody>
          <a:bodyPr/>
          <a:lstStyle/>
          <a:p>
            <a:pPr lvl="0">
              <a:buClr>
                <a:srgbClr val="2DA2BF"/>
              </a:buClr>
            </a:pPr>
            <a:r>
              <a:rPr lang="en-US" dirty="0" err="1" smtClean="0">
                <a:solidFill>
                  <a:srgbClr val="464646"/>
                </a:solidFill>
              </a:rPr>
              <a:t>Minavia</a:t>
            </a:r>
            <a:r>
              <a:rPr lang="en-US" dirty="0" smtClean="0">
                <a:solidFill>
                  <a:srgbClr val="464646"/>
                </a:solidFill>
              </a:rPr>
              <a:t> Guadeloupe-Williams, PhD</a:t>
            </a:r>
            <a:endParaRPr lang="en-US" dirty="0">
              <a:solidFill>
                <a:srgbClr val="464646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dirty="0" err="1" smtClean="0">
                <a:solidFill>
                  <a:srgbClr val="464646"/>
                </a:solidFill>
              </a:rPr>
              <a:t>Sandria</a:t>
            </a:r>
            <a:r>
              <a:rPr lang="en-US" dirty="0" smtClean="0">
                <a:solidFill>
                  <a:srgbClr val="464646"/>
                </a:solidFill>
              </a:rPr>
              <a:t> </a:t>
            </a:r>
            <a:r>
              <a:rPr lang="en-US" dirty="0">
                <a:solidFill>
                  <a:srgbClr val="464646"/>
                </a:solidFill>
              </a:rPr>
              <a:t>S. Stephenson, </a:t>
            </a:r>
            <a:r>
              <a:rPr lang="en-US" dirty="0" smtClean="0">
                <a:solidFill>
                  <a:srgbClr val="464646"/>
                </a:solidFill>
              </a:rPr>
              <a:t>PhD, CPA</a:t>
            </a:r>
            <a:endParaRPr lang="en-US" dirty="0">
              <a:solidFill>
                <a:srgbClr val="464646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srgbClr val="464646"/>
                </a:solidFill>
              </a:rPr>
              <a:t>Kennesaw State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altLang="en-US" sz="2200" dirty="0">
                <a:solidFill>
                  <a:prstClr val="black"/>
                </a:solidFill>
                <a:latin typeface="Georgia"/>
              </a:rPr>
              <a:t>S</a:t>
            </a:r>
            <a:r>
              <a:rPr lang="en-US" altLang="en-US" sz="2200" b="1" dirty="0">
                <a:solidFill>
                  <a:prstClr val="black"/>
                </a:solidFill>
                <a:latin typeface="Georgia"/>
              </a:rPr>
              <a:t>ample</a:t>
            </a:r>
            <a:r>
              <a:rPr lang="en-US" altLang="en-US" sz="2200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altLang="en-US" sz="2200" dirty="0" smtClean="0">
                <a:solidFill>
                  <a:prstClr val="black"/>
                </a:solidFill>
                <a:latin typeface="Georgia"/>
              </a:rPr>
              <a:t>: Minority groups recipients of the doctoral degree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altLang="en-US" sz="2200" b="1" dirty="0" smtClean="0">
                <a:solidFill>
                  <a:prstClr val="black"/>
                </a:solidFill>
                <a:latin typeface="Georgia"/>
              </a:rPr>
              <a:t>Sample Criteria</a:t>
            </a:r>
            <a:r>
              <a:rPr lang="en-US" altLang="en-US" sz="2200" dirty="0" smtClean="0">
                <a:solidFill>
                  <a:prstClr val="black"/>
                </a:solidFill>
                <a:latin typeface="Georgia"/>
              </a:rPr>
              <a:t>: </a:t>
            </a:r>
            <a:r>
              <a:rPr lang="en-US" altLang="en-US" sz="2400" dirty="0" smtClean="0">
                <a:latin typeface="Georgia" panose="02040502050405020303" pitchFamily="18" charset="0"/>
              </a:rPr>
              <a:t>P</a:t>
            </a:r>
            <a:r>
              <a:rPr lang="en-US" sz="2400" dirty="0" smtClean="0">
                <a:latin typeface="Georgia" panose="02040502050405020303" pitchFamily="18" charset="0"/>
              </a:rPr>
              <a:t>urposeful </a:t>
            </a:r>
            <a:r>
              <a:rPr lang="en-US" sz="2400" dirty="0">
                <a:latin typeface="Georgia" panose="02040502050405020303" pitchFamily="18" charset="0"/>
              </a:rPr>
              <a:t>and snowball sampling </a:t>
            </a:r>
            <a:r>
              <a:rPr lang="en-US" altLang="en-US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endParaRPr lang="en-US" altLang="en-US" sz="2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altLang="en-US" sz="2200" b="1" dirty="0" smtClean="0">
                <a:solidFill>
                  <a:prstClr val="black"/>
                </a:solidFill>
                <a:latin typeface="Georgia"/>
              </a:rPr>
              <a:t>Instrument</a:t>
            </a:r>
            <a:r>
              <a:rPr lang="en-US" altLang="en-US" sz="2200" dirty="0" smtClean="0">
                <a:solidFill>
                  <a:prstClr val="black"/>
                </a:solidFill>
                <a:latin typeface="Georgia"/>
              </a:rPr>
              <a:t>:  Open-ended  Interview Protocol with semi-structured interview questions . Questions were structured to  gather narratives of graduates  educational experience in their programs 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altLang="en-US" sz="2200" b="1" dirty="0" smtClean="0">
                <a:solidFill>
                  <a:prstClr val="black"/>
                </a:solidFill>
                <a:latin typeface="Georgia"/>
              </a:rPr>
              <a:t>Data Collection Method</a:t>
            </a:r>
            <a:r>
              <a:rPr lang="en-US" altLang="en-US" sz="2200" dirty="0" smtClean="0">
                <a:solidFill>
                  <a:prstClr val="black"/>
                </a:solidFill>
                <a:latin typeface="Georgia"/>
              </a:rPr>
              <a:t>: Interviews were  conducted </a:t>
            </a:r>
            <a:r>
              <a:rPr lang="en-US" altLang="en-US" sz="2200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altLang="en-US" sz="2200" dirty="0" smtClean="0">
                <a:solidFill>
                  <a:prstClr val="black"/>
                </a:solidFill>
                <a:latin typeface="Georgia"/>
              </a:rPr>
              <a:t>face-to-face or via telephone. Interviews were audio-recorded and  transcribed verbatim 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Font typeface="Wingdings 2" pitchFamily="18" charset="2"/>
              <a:buChar char=""/>
              <a:defRPr/>
            </a:pPr>
            <a:endParaRPr lang="en-US" altLang="en-US" sz="2200" dirty="0">
              <a:solidFill>
                <a:prstClr val="black"/>
              </a:solidFill>
              <a:latin typeface="Georgia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None/>
              <a:defRPr/>
            </a:pPr>
            <a:r>
              <a:rPr lang="en-US" altLang="en-US" sz="2100" b="1" dirty="0" smtClean="0">
                <a:solidFill>
                  <a:prstClr val="black"/>
                </a:solidFill>
                <a:latin typeface="Georgia"/>
              </a:rPr>
              <a:t> </a:t>
            </a:r>
            <a:endParaRPr lang="en-US" altLang="en-US" sz="2100" b="1" dirty="0">
              <a:solidFill>
                <a:prstClr val="black"/>
              </a:solidFill>
              <a:latin typeface="Georgia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FE8637"/>
              </a:buClr>
              <a:buSzPct val="85000"/>
              <a:buFont typeface="Wingdings 2" pitchFamily="18" charset="2"/>
              <a:buChar char="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Methodology: Sample, Instrument,  and Data Collection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4267200"/>
            <a:ext cx="1600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1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Narrative Analysis-(three-prong approach)</a:t>
            </a:r>
          </a:p>
          <a:p>
            <a:pPr marL="452628" indent="-342900">
              <a:buFont typeface="+mj-lt"/>
              <a:buAutoNum type="arabicPeriod"/>
            </a:pPr>
            <a:r>
              <a:rPr lang="en-US" sz="1600" b="1" dirty="0" smtClean="0">
                <a:solidFill>
                  <a:srgbClr val="000000"/>
                </a:solidFill>
                <a:ea typeface="Times New Roman"/>
              </a:rPr>
              <a:t>Alexander (1988) Psychobiographical Approach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</a:rPr>
              <a:t>- A nine-factor 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technique that allows the data to become visible by calling attention to important features of the data.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</a:rPr>
              <a:t> Alexander’s nine  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“principle identifiers of salience”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</a:rPr>
              <a:t> accomplishes 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two tasks: (a) it reduces the data to manageable chunks and (b) illuminates the message that is communicated in the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</a:rPr>
              <a:t>text. </a:t>
            </a:r>
            <a:r>
              <a:rPr lang="en-US" sz="1600" dirty="0" smtClean="0"/>
              <a:t>The </a:t>
            </a:r>
            <a:r>
              <a:rPr lang="en-US" sz="1600" dirty="0"/>
              <a:t>identifiers are: primacy, frequency, omission, uniqueness, isolation, negation, emphasis, error, and incompletion. </a:t>
            </a:r>
            <a:endParaRPr lang="en-US" sz="1600" dirty="0" smtClean="0"/>
          </a:p>
          <a:p>
            <a:pPr marL="452628" indent="-342900">
              <a:buFont typeface="+mj-lt"/>
              <a:buAutoNum type="arabicPeriod"/>
            </a:pPr>
            <a:endParaRPr lang="en-US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en-US" sz="1600" b="1" dirty="0" smtClean="0"/>
              <a:t>Denzin </a:t>
            </a:r>
            <a:r>
              <a:rPr lang="en-US" sz="1600" b="1" dirty="0"/>
              <a:t>(1989) </a:t>
            </a:r>
            <a:r>
              <a:rPr lang="en-US" sz="1600" b="1" dirty="0" smtClean="0"/>
              <a:t>Autobiographical </a:t>
            </a:r>
            <a:r>
              <a:rPr lang="en-US" sz="1600" b="1" dirty="0"/>
              <a:t>M</a:t>
            </a:r>
            <a:r>
              <a:rPr lang="en-US" sz="1600" b="1" dirty="0" smtClean="0"/>
              <a:t>ethod </a:t>
            </a:r>
            <a:r>
              <a:rPr lang="en-US" sz="1600" dirty="0" smtClean="0"/>
              <a:t>- </a:t>
            </a:r>
            <a:r>
              <a:rPr lang="en-US" sz="1600" dirty="0"/>
              <a:t>F</a:t>
            </a:r>
            <a:r>
              <a:rPr lang="en-US" sz="1600" dirty="0" smtClean="0"/>
              <a:t>ocuses </a:t>
            </a:r>
            <a:r>
              <a:rPr lang="en-US" sz="1600" dirty="0"/>
              <a:t>on the characteristics of biographies and different ways and contexts in which narrators’ interpret and communicate their experiences. A</a:t>
            </a:r>
            <a:r>
              <a:rPr lang="en-US" sz="1600" dirty="0" smtClean="0"/>
              <a:t>pproach </a:t>
            </a:r>
            <a:r>
              <a:rPr lang="en-US" sz="1600" dirty="0"/>
              <a:t>is more consistent with </a:t>
            </a:r>
            <a:r>
              <a:rPr lang="en-US" sz="1600" dirty="0" smtClean="0"/>
              <a:t> </a:t>
            </a:r>
            <a:r>
              <a:rPr lang="en-US" sz="1600" dirty="0"/>
              <a:t>what distinguishes biographies than </a:t>
            </a:r>
            <a:r>
              <a:rPr lang="en-US" sz="1600" dirty="0" smtClean="0"/>
              <a:t>how </a:t>
            </a:r>
            <a:r>
              <a:rPr lang="en-US" sz="1600" dirty="0"/>
              <a:t>to construct </a:t>
            </a:r>
            <a:r>
              <a:rPr lang="en-US" sz="1600" dirty="0" smtClean="0"/>
              <a:t>biographies. Method reveals: </a:t>
            </a:r>
            <a:r>
              <a:rPr lang="en-US" sz="1600" dirty="0"/>
              <a:t>narrators’ relationship with </a:t>
            </a:r>
            <a:r>
              <a:rPr lang="en-US" sz="1600" dirty="0" smtClean="0"/>
              <a:t>society through their biographies; </a:t>
            </a:r>
            <a:r>
              <a:rPr lang="en-US" sz="1600" dirty="0"/>
              <a:t>how the relationship affects </a:t>
            </a:r>
            <a:r>
              <a:rPr lang="en-US" sz="1600" dirty="0" smtClean="0"/>
              <a:t>narrators’ stories </a:t>
            </a:r>
            <a:r>
              <a:rPr lang="en-US" sz="1600" dirty="0"/>
              <a:t>in cultural, historical, and ideological ways; and why narrators choose to tell their stories.  </a:t>
            </a:r>
            <a:endParaRPr lang="en-US" sz="1600" dirty="0" smtClean="0"/>
          </a:p>
          <a:p>
            <a:pPr marL="452628" indent="-342900">
              <a:buFont typeface="+mj-lt"/>
              <a:buAutoNum type="arabicPeriod"/>
            </a:pPr>
            <a:endParaRPr lang="en-US" sz="1600" dirty="0" smtClean="0"/>
          </a:p>
          <a:p>
            <a:pPr marL="452628" indent="-342900">
              <a:buFont typeface="+mj-lt"/>
              <a:buAutoNum type="arabicPeriod"/>
            </a:pPr>
            <a:r>
              <a:rPr lang="en-US" sz="1600" b="1" dirty="0" smtClean="0"/>
              <a:t>Critical Race Theory Lens</a:t>
            </a:r>
            <a:r>
              <a:rPr lang="en-US" sz="1600" dirty="0" smtClean="0"/>
              <a:t> (</a:t>
            </a:r>
            <a:r>
              <a:rPr lang="en-US" sz="1600" dirty="0"/>
              <a:t>Delgado, 1989; Crenshaw, 1989; Ladson-Billings, 1999; Matsuda, 1995; Tejeda, Martinez, &amp; Leonardo, 2000; Yosso, 2005). </a:t>
            </a:r>
          </a:p>
          <a:p>
            <a:pPr marL="452628" indent="-34290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Methodology: Data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Five Preliminary Findings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638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Overcame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interpersonal and intrapersonal effects of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systemic </a:t>
            </a:r>
            <a:r>
              <a:rPr lang="en-US" sz="2800" dirty="0" smtClean="0">
                <a:latin typeface="Times New Roman"/>
                <a:ea typeface="Times New Roman"/>
              </a:rPr>
              <a:t>biases </a:t>
            </a:r>
            <a:r>
              <a:rPr lang="en-US" sz="2800" dirty="0">
                <a:latin typeface="Times New Roman"/>
                <a:ea typeface="Times New Roman"/>
              </a:rPr>
              <a:t>they encountered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by redefining perspectives of self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Learned how to identify programs that implemented strategies and created environments for  students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’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intellectual, psychological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, and emotional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safety 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Participated in self-help - exercised agency, developed a “linked hands forward” mentality taking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control of their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circumstances and redesigning strategies for self- actualization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Taped into resources like “warm demanders”, maximized relationship-opportunities and build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frameworks for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collaboration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Used inter-subjectivity to navigate situations.</a:t>
            </a: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In the United States, the doctoral degree is one of the highest levels of formal education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Produces educational and economic </a:t>
            </a:r>
            <a:r>
              <a:rPr lang="en-US" sz="2800" dirty="0"/>
              <a:t>benefits </a:t>
            </a:r>
            <a:r>
              <a:rPr lang="en-US" sz="2800" dirty="0" smtClean="0"/>
              <a:t> for </a:t>
            </a:r>
            <a:r>
              <a:rPr lang="en-US" sz="2800" dirty="0"/>
              <a:t>the individual</a:t>
            </a:r>
            <a:r>
              <a:rPr lang="en-US" sz="2800" dirty="0" smtClean="0"/>
              <a:t>, </a:t>
            </a:r>
            <a:r>
              <a:rPr lang="en-US" sz="2800" dirty="0"/>
              <a:t>the </a:t>
            </a:r>
            <a:r>
              <a:rPr lang="en-US" sz="2800" dirty="0" smtClean="0"/>
              <a:t>institution, and society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Attainment attests </a:t>
            </a:r>
            <a:r>
              <a:rPr lang="en-US" sz="2800" dirty="0"/>
              <a:t>to the student’s ability to address </a:t>
            </a:r>
            <a:r>
              <a:rPr lang="en-US" sz="2800" dirty="0" smtClean="0"/>
              <a:t>important areas </a:t>
            </a:r>
            <a:r>
              <a:rPr lang="en-US" sz="2800" dirty="0"/>
              <a:t>of research </a:t>
            </a:r>
            <a:r>
              <a:rPr lang="en-US" sz="2800" dirty="0" smtClean="0"/>
              <a:t>and to make original contributions </a:t>
            </a:r>
            <a:r>
              <a:rPr lang="en-US" sz="2800" dirty="0"/>
              <a:t>to knowledge </a:t>
            </a:r>
            <a:r>
              <a:rPr lang="en-US" sz="2800" dirty="0" smtClean="0"/>
              <a:t>production </a:t>
            </a:r>
            <a:r>
              <a:rPr lang="en-US" sz="2800" dirty="0"/>
              <a:t>(Council of Graduate School [CGS], 1990</a:t>
            </a:r>
            <a:r>
              <a:rPr lang="en-US" dirty="0"/>
              <a:t>). 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Among U.S. racial groups, doctoral degree  attainment is disproportionate (Wilson National Fellowship Foundation [WW], 2005, p. 7).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Ethnic minority groups, relative to their representation in the U.S. population “claim only a small share of graduate enrollments and doctoral degrees awarded by U.S. Universities” (Nettles &amp; Millett, 2006, p. 17).</a:t>
            </a:r>
          </a:p>
          <a:p>
            <a:pPr marL="566738" indent="-566738"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Background: Doctoral Education</a:t>
            </a:r>
            <a:r>
              <a:rPr lang="en-US" sz="3200" dirty="0"/>
              <a:t> </a:t>
            </a:r>
            <a:r>
              <a:rPr lang="en-US" sz="3200" dirty="0" smtClean="0"/>
              <a:t>ln US &amp; Doctoral education Among Minorities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2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  <a:tabLst>
                <a:tab pos="5037138" algn="l"/>
              </a:tabLst>
            </a:pPr>
            <a:endParaRPr lang="en-US" sz="2300" dirty="0" smtClean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/>
            </a:endParaRPr>
          </a:p>
          <a:p>
            <a:pPr>
              <a:buFont typeface="Wingdings" panose="05000000000000000000" pitchFamily="2" charset="2"/>
              <a:buChar char="q"/>
              <a:tabLst>
                <a:tab pos="5037138" algn="l"/>
              </a:tabLst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</a:rPr>
              <a:t>Minorities are the most unlikely U.S. citizens to be admitted to doctoral programs and to receive doctoral degrees </a:t>
            </a:r>
            <a:r>
              <a:rPr lang="en-US" sz="2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(C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</a:rPr>
              <a:t>ouncil of Graduate Schools, 2005; US Census, 2005;</a:t>
            </a:r>
            <a:r>
              <a:rPr lang="en-US" sz="2600" dirty="0" smtClean="0">
                <a:latin typeface="Bookman Old Style" panose="02050604050505020204" pitchFamily="18" charset="0"/>
              </a:rPr>
              <a:t> (</a:t>
            </a:r>
            <a:r>
              <a:rPr lang="en-US" sz="2600" dirty="0">
                <a:latin typeface="Bookman Old Style" panose="02050604050505020204" pitchFamily="18" charset="0"/>
              </a:rPr>
              <a:t>Woodrow Wilson National Fellowship Foundation [WW], 2005</a:t>
            </a:r>
            <a:r>
              <a:rPr lang="en-US" sz="2600" dirty="0" smtClean="0">
                <a:latin typeface="Bookman Old Style" panose="02050604050505020204" pitchFamily="18" charset="0"/>
              </a:rPr>
              <a:t>).</a:t>
            </a:r>
          </a:p>
          <a:p>
            <a:pPr marL="109728" indent="0">
              <a:buNone/>
              <a:tabLst>
                <a:tab pos="5037138" algn="l"/>
              </a:tabLst>
            </a:pPr>
            <a:r>
              <a:rPr lang="en-US" sz="2600" dirty="0" smtClean="0">
                <a:latin typeface="Bookman Old Style" panose="020506040505050202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  <a:tabLst>
                <a:tab pos="5037138" algn="l"/>
              </a:tabLst>
            </a:pPr>
            <a:r>
              <a:rPr lang="en-US" sz="2600" dirty="0" smtClean="0">
                <a:latin typeface="Bookman Old Style" panose="02050604050505020204" pitchFamily="18" charset="0"/>
              </a:rPr>
              <a:t>Based on U.S</a:t>
            </a:r>
            <a:r>
              <a:rPr lang="en-US" sz="2600" dirty="0">
                <a:latin typeface="Bookman Old Style" panose="02050604050505020204" pitchFamily="18" charset="0"/>
              </a:rPr>
              <a:t>. Census Bureau’s </a:t>
            </a:r>
            <a:r>
              <a:rPr lang="en-US" sz="2600" dirty="0" smtClean="0">
                <a:latin typeface="Bookman Old Style" panose="02050604050505020204" pitchFamily="18" charset="0"/>
              </a:rPr>
              <a:t>report </a:t>
            </a:r>
            <a:r>
              <a:rPr lang="en-US" sz="2600" dirty="0">
                <a:latin typeface="Bookman Old Style" panose="02050604050505020204" pitchFamily="18" charset="0"/>
              </a:rPr>
              <a:t>on the nations’ educational attainment, white Americans represented 73.4 % of the population eighteen years and older, but were recipients of 81.6 % of the nations’ doctoral </a:t>
            </a:r>
            <a:r>
              <a:rPr lang="en-US" sz="2600" dirty="0" smtClean="0">
                <a:latin typeface="Bookman Old Style" panose="02050604050505020204" pitchFamily="18" charset="0"/>
              </a:rPr>
              <a:t>degrees</a:t>
            </a:r>
          </a:p>
          <a:p>
            <a:pPr>
              <a:buFont typeface="Wingdings" panose="05000000000000000000" pitchFamily="2" charset="2"/>
              <a:buChar char="q"/>
              <a:tabLst>
                <a:tab pos="5037138" algn="l"/>
              </a:tabLst>
            </a:pPr>
            <a:endParaRPr lang="en-US" sz="2600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  <a:tabLst>
                <a:tab pos="5037138" algn="l"/>
              </a:tabLst>
            </a:pPr>
            <a:r>
              <a:rPr lang="en-US" sz="2600" dirty="0">
                <a:latin typeface="Bookman Old Style" panose="02050604050505020204" pitchFamily="18" charset="0"/>
              </a:rPr>
              <a:t>Hispanics represented 10.5 % of the </a:t>
            </a:r>
            <a:r>
              <a:rPr lang="en-US" sz="2600" dirty="0" smtClean="0">
                <a:latin typeface="Bookman Old Style" panose="02050604050505020204" pitchFamily="18" charset="0"/>
              </a:rPr>
              <a:t>18-25 years old population and </a:t>
            </a:r>
            <a:r>
              <a:rPr lang="en-US" sz="2600" dirty="0">
                <a:latin typeface="Bookman Old Style" panose="02050604050505020204" pitchFamily="18" charset="0"/>
              </a:rPr>
              <a:t>were recipients of 4.1 % of the nations’ doctoral degrees. </a:t>
            </a:r>
            <a:endParaRPr lang="en-US" sz="2600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  <a:tabLst>
                <a:tab pos="5037138" algn="l"/>
              </a:tabLst>
            </a:pPr>
            <a:endParaRPr lang="en-US" sz="2600" dirty="0" smtClean="0">
              <a:latin typeface="Bookman Old Style" panose="02050604050505020204" pitchFamily="18" charset="0"/>
            </a:endParaRPr>
          </a:p>
          <a:p>
            <a:pPr marL="401638" indent="-287338">
              <a:buFont typeface="Wingdings" panose="05000000000000000000" pitchFamily="2" charset="2"/>
              <a:buChar char="q"/>
              <a:tabLst>
                <a:tab pos="5037138" algn="l"/>
              </a:tabLst>
            </a:pPr>
            <a:r>
              <a:rPr lang="en-US" sz="2600" dirty="0" smtClean="0">
                <a:latin typeface="Bookman Old Style" panose="02050604050505020204" pitchFamily="18" charset="0"/>
              </a:rPr>
              <a:t>African </a:t>
            </a:r>
            <a:r>
              <a:rPr lang="en-US" sz="2600" dirty="0">
                <a:latin typeface="Bookman Old Style" panose="02050604050505020204" pitchFamily="18" charset="0"/>
              </a:rPr>
              <a:t>Americans, </a:t>
            </a:r>
            <a:r>
              <a:rPr lang="en-US" sz="2600" dirty="0" smtClean="0">
                <a:latin typeface="Bookman Old Style" panose="02050604050505020204" pitchFamily="18" charset="0"/>
              </a:rPr>
              <a:t>represented11.6 </a:t>
            </a:r>
            <a:r>
              <a:rPr lang="en-US" sz="2600" dirty="0">
                <a:latin typeface="Bookman Old Style" panose="02050604050505020204" pitchFamily="18" charset="0"/>
              </a:rPr>
              <a:t>% of the </a:t>
            </a:r>
            <a:r>
              <a:rPr lang="en-US" sz="2600" dirty="0" smtClean="0">
                <a:latin typeface="Bookman Old Style" panose="02050604050505020204" pitchFamily="18" charset="0"/>
              </a:rPr>
              <a:t>same population and earned </a:t>
            </a:r>
            <a:r>
              <a:rPr lang="en-US" sz="2600" dirty="0">
                <a:latin typeface="Bookman Old Style" panose="02050604050505020204" pitchFamily="18" charset="0"/>
              </a:rPr>
              <a:t>only a mere 3.5 </a:t>
            </a:r>
            <a:r>
              <a:rPr lang="en-US" sz="2600" dirty="0" smtClean="0">
                <a:latin typeface="Bookman Old Style" panose="02050604050505020204" pitchFamily="18" charset="0"/>
              </a:rPr>
              <a:t>% -the </a:t>
            </a:r>
            <a:r>
              <a:rPr lang="en-US" sz="2600" b="1" dirty="0">
                <a:latin typeface="Bookman Old Style" panose="02050604050505020204" pitchFamily="18" charset="0"/>
              </a:rPr>
              <a:t>lowest percentage </a:t>
            </a:r>
            <a:r>
              <a:rPr lang="en-US" sz="2600" dirty="0">
                <a:latin typeface="Bookman Old Style" panose="02050604050505020204" pitchFamily="18" charset="0"/>
              </a:rPr>
              <a:t>of doctoral degrees </a:t>
            </a:r>
            <a:r>
              <a:rPr lang="en-US" sz="2400" dirty="0">
                <a:latin typeface="Bookman Old Style" panose="02050604050505020204" pitchFamily="18" charset="0"/>
              </a:rPr>
              <a:t>earned by any racial </a:t>
            </a:r>
            <a:r>
              <a:rPr lang="en-US" sz="2400" dirty="0" smtClean="0">
                <a:latin typeface="Bookman Old Style" panose="02050604050505020204" pitchFamily="18" charset="0"/>
              </a:rPr>
              <a:t>group (US Census, 2000).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Overview &amp; Background: </a:t>
            </a:r>
            <a:r>
              <a:rPr lang="en-US" sz="3600" dirty="0" smtClean="0">
                <a:solidFill>
                  <a:prstClr val="black"/>
                </a:solidFill>
              </a:rPr>
              <a:t>Status </a:t>
            </a:r>
            <a:r>
              <a:rPr lang="en-US" sz="3600" dirty="0">
                <a:solidFill>
                  <a:prstClr val="black"/>
                </a:solidFill>
              </a:rPr>
              <a:t>of Doctoral Degrees Among </a:t>
            </a:r>
            <a:r>
              <a:rPr lang="en-US" sz="3600" dirty="0" smtClean="0">
                <a:solidFill>
                  <a:prstClr val="black"/>
                </a:solidFill>
              </a:rPr>
              <a:t>Minorities</a:t>
            </a: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4886"/>
            <a:ext cx="8610600" cy="472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1886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1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Minorities are grossly underrepresented among doctorates in American society. </a:t>
            </a:r>
            <a:r>
              <a:rPr lang="en-US" sz="2000" dirty="0" smtClean="0"/>
              <a:t>This is due to the negative </a:t>
            </a:r>
            <a:r>
              <a:rPr lang="en-US" sz="2000" dirty="0"/>
              <a:t>social encounters, inadequate mentoring, and limited financial support </a:t>
            </a:r>
            <a:r>
              <a:rPr lang="en-US" sz="2000" dirty="0" smtClean="0"/>
              <a:t>they encounter in their doctoral education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situation is exacerbated by lower-than-acceptable efforts from the nations’ top universities in producing minority doctorates and the prohibitive rate of attrition from doctoral </a:t>
            </a:r>
            <a:r>
              <a:rPr lang="en-US" sz="2000" dirty="0" smtClean="0"/>
              <a:t>programs</a:t>
            </a:r>
            <a:endParaRPr lang="en-US" sz="2000" dirty="0"/>
          </a:p>
          <a:p>
            <a:r>
              <a:rPr lang="en-US" sz="2000" dirty="0" smtClean="0"/>
              <a:t>This study aims to understand how minority students navigate the environment and mitigate the biases they encounter in an effort to succeed in their doctoral education.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and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6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en-US" dirty="0"/>
              <a:t>What were the social </a:t>
            </a:r>
            <a:r>
              <a:rPr lang="en-US" sz="2400" dirty="0"/>
              <a:t>and</a:t>
            </a:r>
            <a:r>
              <a:rPr lang="en-US" dirty="0"/>
              <a:t> cultural deterrents to </a:t>
            </a:r>
            <a:r>
              <a:rPr lang="en-US" dirty="0" smtClean="0"/>
              <a:t>minority </a:t>
            </a:r>
            <a:r>
              <a:rPr lang="en-US" dirty="0" smtClean="0"/>
              <a:t>doctoral </a:t>
            </a:r>
            <a:r>
              <a:rPr lang="en-US" dirty="0"/>
              <a:t>students completing their degrees? 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dirty="0"/>
          </a:p>
          <a:p>
            <a:pPr marL="109728" lvl="0" indent="0">
              <a:buNone/>
            </a:pPr>
            <a:r>
              <a:rPr lang="en-US" dirty="0"/>
              <a:t>What programmatic resources were identified as shaping, or affecting, their doctoral studies?</a:t>
            </a:r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en-US" dirty="0"/>
              <a:t>What social and cultural factors influenced the completion of their degrees</a:t>
            </a:r>
            <a:r>
              <a:rPr lang="en-US" dirty="0" smtClean="0"/>
              <a:t>?</a:t>
            </a:r>
          </a:p>
          <a:p>
            <a:pPr marL="624078" lvl="0" indent="-514350">
              <a:buFont typeface="+mj-lt"/>
              <a:buAutoNum type="arabicPeriod"/>
            </a:pPr>
            <a:endParaRPr lang="en-US" dirty="0"/>
          </a:p>
          <a:p>
            <a:pPr marL="109728" lvl="0" indent="0">
              <a:buNone/>
            </a:pPr>
            <a:r>
              <a:rPr lang="en-US" dirty="0"/>
              <a:t>How did </a:t>
            </a:r>
            <a:r>
              <a:rPr lang="en-US" dirty="0" smtClean="0"/>
              <a:t>minority </a:t>
            </a:r>
            <a:r>
              <a:rPr lang="en-US" dirty="0" smtClean="0"/>
              <a:t>doctoral </a:t>
            </a:r>
            <a:r>
              <a:rPr lang="en-US" dirty="0"/>
              <a:t>students learn to respond and to deal with the deterrents to degree completion?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Research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Conceptual Framework and Literature Review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7641500"/>
              </p:ext>
            </p:extLst>
          </p:nvPr>
        </p:nvGraphicFramePr>
        <p:xfrm>
          <a:off x="1143000" y="1447800"/>
          <a:ext cx="7239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0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100" b="1" dirty="0">
                <a:solidFill>
                  <a:prstClr val="black"/>
                </a:solidFill>
                <a:ea typeface="Times New Roman"/>
                <a:cs typeface="Arial" panose="020B0604020202020204" pitchFamily="34" charset="0"/>
              </a:rPr>
              <a:t>Cultural Capital: </a:t>
            </a:r>
            <a:r>
              <a:rPr lang="en-US" sz="2100" dirty="0">
                <a:solidFill>
                  <a:prstClr val="black"/>
                </a:solidFill>
                <a:cs typeface="Arial" panose="020B0604020202020204" pitchFamily="34" charset="0"/>
              </a:rPr>
              <a:t>Individuals are endowed with varying levels and kinds of forms of knowledge which, if used vigorously and appropriately, can lead to generational upward mobility. Second, schools play a pivotal role in reproducing and in determining which, and whose cultural capital leads to school success or school failure </a:t>
            </a:r>
            <a:r>
              <a:rPr lang="en-US" sz="2100" dirty="0">
                <a:solidFill>
                  <a:prstClr val="black"/>
                </a:solidFill>
                <a:ea typeface="Times New Roman"/>
                <a:cs typeface="Arial" panose="020B0604020202020204" pitchFamily="34" charset="0"/>
              </a:rPr>
              <a:t>(Bourdieu &amp; Passeron, 1977; Franklin 2002; Lareau &amp; Weininger 2003; Yosso, 2005). </a:t>
            </a:r>
            <a:endParaRPr lang="en-US" sz="2100" dirty="0" smtClean="0">
              <a:solidFill>
                <a:prstClr val="black"/>
              </a:solidFill>
              <a:ea typeface="Times New Roman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en-US" sz="2100" dirty="0">
              <a:solidFill>
                <a:prstClr val="black"/>
              </a:solidFill>
              <a:ea typeface="Times New Roman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100" b="1" dirty="0">
                <a:solidFill>
                  <a:prstClr val="black"/>
                </a:solidFill>
                <a:cs typeface="Arial" panose="020B0604020202020204" pitchFamily="34" charset="0"/>
              </a:rPr>
              <a:t>Social Capital: </a:t>
            </a:r>
            <a:r>
              <a:rPr lang="en-US" sz="2100" dirty="0">
                <a:solidFill>
                  <a:prstClr val="black"/>
                </a:solidFill>
                <a:cs typeface="Arial" panose="020B0604020202020204" pitchFamily="34" charset="0"/>
              </a:rPr>
              <a:t>The totality of realized and potential benefits gained from group membership (Bourdieu 1985); the vigorous </a:t>
            </a:r>
            <a:r>
              <a:rPr lang="en-US" sz="2100" b="1" dirty="0">
                <a:solidFill>
                  <a:prstClr val="black"/>
                </a:solidFill>
                <a:cs typeface="Arial" panose="020B0604020202020204" pitchFamily="34" charset="0"/>
              </a:rPr>
              <a:t>use </a:t>
            </a:r>
            <a:r>
              <a:rPr lang="en-US" sz="2100" dirty="0">
                <a:solidFill>
                  <a:prstClr val="black"/>
                </a:solidFill>
                <a:cs typeface="Arial" panose="020B0604020202020204" pitchFamily="34" charset="0"/>
              </a:rPr>
              <a:t>of one’s cultural assets (Franklin, 2002; Lareau &amp; Weininger, 2003); and the ability to secure and use resources based on “deliberate construction of sociability” from one’s access to social networks (Portes, 1988, p. 3),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                                                          (cont.)</a:t>
            </a:r>
            <a:endParaRPr lang="en-US" sz="2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prstClr val="black"/>
                </a:solidFill>
              </a:rPr>
              <a:t>Conceptual Framework and Literature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100" b="1" dirty="0" smtClean="0">
                <a:ea typeface="Times New Roman"/>
                <a:cs typeface="Arial" panose="020B0604020202020204" pitchFamily="34" charset="0"/>
              </a:rPr>
              <a:t>S</a:t>
            </a:r>
            <a:r>
              <a:rPr lang="en-US" sz="2100" b="1" dirty="0" smtClean="0">
                <a:effectLst/>
                <a:ea typeface="Times New Roman"/>
                <a:cs typeface="Arial" panose="020B0604020202020204" pitchFamily="34" charset="0"/>
              </a:rPr>
              <a:t>ociocultural Learning: </a:t>
            </a:r>
            <a:r>
              <a:rPr lang="en-US" sz="2100" dirty="0" smtClean="0">
                <a:effectLst/>
                <a:ea typeface="Times New Roman"/>
                <a:cs typeface="Arial" panose="020B0604020202020204" pitchFamily="34" charset="0"/>
              </a:rPr>
              <a:t>Human development and learning is primarily a social activity occurring simultaneously on multiple levels, between varying expanses of time, and across cultures (Lave, 1993; Lava &amp; Wenger, 1991; Rogoff, 1995; Vygotsky, 1978; Wenger, 1998; Wertsch, 1991). </a:t>
            </a:r>
          </a:p>
          <a:p>
            <a:pPr marL="0" indent="0">
              <a:buNone/>
            </a:pPr>
            <a:endParaRPr lang="en-US" sz="2100" dirty="0" smtClean="0">
              <a:effectLst/>
              <a:ea typeface="Times New Roman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b="1" dirty="0">
                <a:cs typeface="Arial" panose="020B0604020202020204" pitchFamily="34" charset="0"/>
              </a:rPr>
              <a:t>Critical </a:t>
            </a:r>
            <a:r>
              <a:rPr lang="en-US" sz="2100" b="1" dirty="0" smtClean="0">
                <a:cs typeface="Arial" panose="020B0604020202020204" pitchFamily="34" charset="0"/>
              </a:rPr>
              <a:t>Race Theory</a:t>
            </a:r>
            <a:r>
              <a:rPr lang="en-US" sz="2100" dirty="0" smtClean="0">
                <a:cs typeface="Arial" panose="020B0604020202020204" pitchFamily="34" charset="0"/>
              </a:rPr>
              <a:t>: Set </a:t>
            </a:r>
            <a:r>
              <a:rPr lang="en-US" sz="2100" dirty="0">
                <a:cs typeface="Arial" panose="020B0604020202020204" pitchFamily="34" charset="0"/>
              </a:rPr>
              <a:t>of insights, perspectives, methods, and pedagogy that seek to identify, analyze, and transform </a:t>
            </a:r>
            <a:r>
              <a:rPr lang="en-US" sz="2100" dirty="0" smtClean="0">
                <a:cs typeface="Arial" panose="020B0604020202020204" pitchFamily="34" charset="0"/>
              </a:rPr>
              <a:t>structural </a:t>
            </a:r>
            <a:r>
              <a:rPr lang="en-US" sz="2100" dirty="0">
                <a:cs typeface="Arial" panose="020B0604020202020204" pitchFamily="34" charset="0"/>
              </a:rPr>
              <a:t>and cultural aspects of education that maintain dominant and </a:t>
            </a:r>
            <a:r>
              <a:rPr lang="en-US" sz="2100" dirty="0" smtClean="0">
                <a:cs typeface="Arial" panose="020B0604020202020204" pitchFamily="34" charset="0"/>
              </a:rPr>
              <a:t>subordinate positions </a:t>
            </a:r>
            <a:r>
              <a:rPr lang="en-US" sz="2100" dirty="0">
                <a:cs typeface="Arial" panose="020B0604020202020204" pitchFamily="34" charset="0"/>
              </a:rPr>
              <a:t>in and out of the classroom (Ladson-Billings, &amp; Tate, 1995; Solórzano &amp; Yosso, 2000, 2002</a:t>
            </a:r>
            <a:r>
              <a:rPr lang="en-US" sz="2100" dirty="0" smtClean="0">
                <a:cs typeface="Arial" panose="020B0604020202020204" pitchFamily="34" charset="0"/>
              </a:rPr>
              <a:t>). “</a:t>
            </a:r>
            <a:r>
              <a:rPr lang="en-US" sz="2100" dirty="0">
                <a:cs typeface="Arial" panose="020B0604020202020204" pitchFamily="34" charset="0"/>
              </a:rPr>
              <a:t>A critical race theory in education challenges ahistoricism and the </a:t>
            </a:r>
            <a:r>
              <a:rPr lang="en-US" sz="2100" dirty="0" smtClean="0">
                <a:cs typeface="Arial" panose="020B0604020202020204" pitchFamily="34" charset="0"/>
              </a:rPr>
              <a:t>unidisciplinary </a:t>
            </a:r>
            <a:r>
              <a:rPr lang="en-US" sz="2100" dirty="0">
                <a:cs typeface="Arial" panose="020B0604020202020204" pitchFamily="34" charset="0"/>
              </a:rPr>
              <a:t>focus of most analyses, and insists on analyzing race and racism in education by placing them in both a historical and con­temporary context using interdisciplinary methods” </a:t>
            </a:r>
            <a:r>
              <a:rPr lang="en-US" sz="2100" dirty="0" smtClean="0">
                <a:cs typeface="Arial" panose="020B0604020202020204" pitchFamily="34" charset="0"/>
              </a:rPr>
              <a:t>(Solórzano,1998 p. 23</a:t>
            </a:r>
            <a:r>
              <a:rPr lang="en-US" sz="2100" dirty="0">
                <a:cs typeface="Arial" panose="020B0604020202020204" pitchFamily="34" charset="0"/>
              </a:rPr>
              <a:t>).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-4114800" y="7848599"/>
            <a:ext cx="1752600" cy="76201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" dirty="0" smtClean="0"/>
              <a:t>Concept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182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4731</TotalTime>
  <Words>1130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Using Social and Cultural Capital to Navigate Doctoral Completion </vt:lpstr>
      <vt:lpstr>  Background: Doctoral Education ln US &amp; Doctoral education Among Minorities  </vt:lpstr>
      <vt:lpstr> Overview &amp; Background: Status of Doctoral Degrees Among Minorities </vt:lpstr>
      <vt:lpstr>PowerPoint Presentation</vt:lpstr>
      <vt:lpstr>Assumptions and purpose.</vt:lpstr>
      <vt:lpstr>Four Research Questions </vt:lpstr>
      <vt:lpstr>Conceptual Framework and Literature Review </vt:lpstr>
      <vt:lpstr>Conceptual Framework and Literature Review </vt:lpstr>
      <vt:lpstr>Concept </vt:lpstr>
      <vt:lpstr>Methodology: Sample, Instrument,  and Data Collection </vt:lpstr>
      <vt:lpstr>Methodology: Data Analysis </vt:lpstr>
      <vt:lpstr>Five Preliminary Findings </vt:lpstr>
    </vt:vector>
  </TitlesOfParts>
  <Company>WCBA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meve</dc:creator>
  <cp:lastModifiedBy>Owner</cp:lastModifiedBy>
  <cp:revision>87</cp:revision>
  <dcterms:created xsi:type="dcterms:W3CDTF">2015-04-13T02:16:06Z</dcterms:created>
  <dcterms:modified xsi:type="dcterms:W3CDTF">2015-04-21T17:41:57Z</dcterms:modified>
</cp:coreProperties>
</file>